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grandir Wide Bold" charset="1" panose="00000805000000000000"/>
      <p:regular r:id="rId23"/>
    </p:embeddedFont>
    <p:embeddedFont>
      <p:font typeface="Agrandir Wide Thin" charset="1" panose="00000205000000000000"/>
      <p:regular r:id="rId24"/>
    </p:embeddedFont>
    <p:embeddedFont>
      <p:font typeface="Agrandir Wide Medium" charset="1" panose="00000605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10999037" y="1606530"/>
            <a:ext cx="7288963" cy="7241595"/>
          </a:xfrm>
          <a:custGeom>
            <a:avLst/>
            <a:gdLst/>
            <a:ahLst/>
            <a:cxnLst/>
            <a:rect r="r" b="b" t="t" l="l"/>
            <a:pathLst>
              <a:path h="7241595" w="7288963">
                <a:moveTo>
                  <a:pt x="0" y="0"/>
                </a:moveTo>
                <a:lnTo>
                  <a:pt x="7288963" y="0"/>
                </a:lnTo>
                <a:lnTo>
                  <a:pt x="7288963" y="7241595"/>
                </a:lnTo>
                <a:lnTo>
                  <a:pt x="0" y="7241595"/>
                </a:lnTo>
                <a:lnTo>
                  <a:pt x="0" y="0"/>
                </a:lnTo>
                <a:close/>
              </a:path>
            </a:pathLst>
          </a:custGeom>
          <a:blipFill>
            <a:blip r:embed="rId2"/>
            <a:stretch>
              <a:fillRect l="-54416" t="-11173" r="-19810" b="-5664"/>
            </a:stretch>
          </a:blipFill>
        </p:spPr>
      </p:sp>
      <p:sp>
        <p:nvSpPr>
          <p:cNvPr name="Freeform 3" id="3"/>
          <p:cNvSpPr/>
          <p:nvPr/>
        </p:nvSpPr>
        <p:spPr>
          <a:xfrm flipH="false" flipV="false" rot="0">
            <a:off x="11358424" y="3169928"/>
            <a:ext cx="6570189" cy="4114800"/>
          </a:xfrm>
          <a:custGeom>
            <a:avLst/>
            <a:gdLst/>
            <a:ahLst/>
            <a:cxnLst/>
            <a:rect r="r" b="b" t="t" l="l"/>
            <a:pathLst>
              <a:path h="4114800" w="6570189">
                <a:moveTo>
                  <a:pt x="0" y="0"/>
                </a:moveTo>
                <a:lnTo>
                  <a:pt x="6570189" y="0"/>
                </a:lnTo>
                <a:lnTo>
                  <a:pt x="65701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847113"/>
            <a:ext cx="8115300" cy="1298576"/>
          </a:xfrm>
          <a:prstGeom prst="rect">
            <a:avLst/>
          </a:prstGeom>
        </p:spPr>
        <p:txBody>
          <a:bodyPr anchor="t" rtlCol="false" tIns="0" lIns="0" bIns="0" rIns="0">
            <a:spAutoFit/>
          </a:bodyPr>
          <a:lstStyle/>
          <a:p>
            <a:pPr algn="l">
              <a:lnSpc>
                <a:spcPts val="8000"/>
              </a:lnSpc>
            </a:pPr>
            <a:r>
              <a:rPr lang="en-US" sz="8000">
                <a:solidFill>
                  <a:srgbClr val="125B50"/>
                </a:solidFill>
                <a:latin typeface="Agrandir Wide Bold"/>
                <a:ea typeface="Agrandir Wide Bold"/>
                <a:cs typeface="Agrandir Wide Bold"/>
                <a:sym typeface="Agrandir Wide Bold"/>
              </a:rPr>
              <a:t>PIZZA SALES</a:t>
            </a:r>
          </a:p>
        </p:txBody>
      </p:sp>
      <p:sp>
        <p:nvSpPr>
          <p:cNvPr name="TextBox 5" id="5"/>
          <p:cNvSpPr txBox="true"/>
          <p:nvPr/>
        </p:nvSpPr>
        <p:spPr>
          <a:xfrm rot="0">
            <a:off x="1028700" y="3031138"/>
            <a:ext cx="5158409" cy="600075"/>
          </a:xfrm>
          <a:prstGeom prst="rect">
            <a:avLst/>
          </a:prstGeom>
        </p:spPr>
        <p:txBody>
          <a:bodyPr anchor="t" rtlCol="false" tIns="0" lIns="0" bIns="0" rIns="0">
            <a:spAutoFit/>
          </a:bodyPr>
          <a:lstStyle/>
          <a:p>
            <a:pPr algn="l">
              <a:lnSpc>
                <a:spcPts val="4200"/>
              </a:lnSpc>
            </a:pPr>
            <a:r>
              <a:rPr lang="en-US" sz="3000">
                <a:solidFill>
                  <a:srgbClr val="125B50"/>
                </a:solidFill>
                <a:latin typeface="Agrandir Wide Bold"/>
                <a:ea typeface="Agrandir Wide Bold"/>
                <a:cs typeface="Agrandir Wide Bold"/>
                <a:sym typeface="Agrandir Wide Bold"/>
              </a:rPr>
              <a:t>SQL PROJECT ON</a:t>
            </a:r>
          </a:p>
        </p:txBody>
      </p:sp>
      <p:sp>
        <p:nvSpPr>
          <p:cNvPr name="TextBox 6" id="6"/>
          <p:cNvSpPr txBox="true"/>
          <p:nvPr/>
        </p:nvSpPr>
        <p:spPr>
          <a:xfrm rot="0">
            <a:off x="1028700" y="5055878"/>
            <a:ext cx="7736426" cy="1320165"/>
          </a:xfrm>
          <a:prstGeom prst="rect">
            <a:avLst/>
          </a:prstGeom>
        </p:spPr>
        <p:txBody>
          <a:bodyPr anchor="t" rtlCol="false" tIns="0" lIns="0" bIns="0" rIns="0">
            <a:spAutoFit/>
          </a:bodyPr>
          <a:lstStyle/>
          <a:p>
            <a:pPr algn="l">
              <a:lnSpc>
                <a:spcPts val="3359"/>
              </a:lnSpc>
            </a:pPr>
            <a:r>
              <a:rPr lang="en-US" sz="2400">
                <a:solidFill>
                  <a:srgbClr val="125B50"/>
                </a:solidFill>
                <a:latin typeface="Agrandir Wide Thin"/>
                <a:ea typeface="Agrandir Wide Thin"/>
                <a:cs typeface="Agrandir Wide Thin"/>
                <a:sym typeface="Agrandir Wide Thin"/>
              </a:rPr>
              <a:t>"Applied SQL to analyze pizza sales data, identifying trends in sales, customer preferences, and efficiency."</a:t>
            </a:r>
          </a:p>
        </p:txBody>
      </p:sp>
      <p:sp>
        <p:nvSpPr>
          <p:cNvPr name="Freeform 7" id="7"/>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16500"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2188824" y="4839558"/>
            <a:ext cx="13545569" cy="3140088"/>
          </a:xfrm>
          <a:custGeom>
            <a:avLst/>
            <a:gdLst/>
            <a:ahLst/>
            <a:cxnLst/>
            <a:rect r="r" b="b" t="t" l="l"/>
            <a:pathLst>
              <a:path h="3140088" w="13545569">
                <a:moveTo>
                  <a:pt x="0" y="0"/>
                </a:moveTo>
                <a:lnTo>
                  <a:pt x="13545568" y="0"/>
                </a:lnTo>
                <a:lnTo>
                  <a:pt x="13545568" y="3140088"/>
                </a:lnTo>
                <a:lnTo>
                  <a:pt x="0" y="3140088"/>
                </a:lnTo>
                <a:lnTo>
                  <a:pt x="0" y="0"/>
                </a:lnTo>
                <a:close/>
              </a:path>
            </a:pathLst>
          </a:custGeom>
          <a:blipFill>
            <a:blip r:embed="rId3"/>
            <a:stretch>
              <a:fillRect l="0" t="-108830" r="0" b="-100681"/>
            </a:stretch>
          </a:blipFill>
        </p:spPr>
      </p:sp>
      <p:sp>
        <p:nvSpPr>
          <p:cNvPr name="Freeform 4" id="4"/>
          <p:cNvSpPr/>
          <p:nvPr/>
        </p:nvSpPr>
        <p:spPr>
          <a:xfrm flipH="false" flipV="false" rot="0">
            <a:off x="4509808" y="5381228"/>
            <a:ext cx="9268384" cy="2056748"/>
          </a:xfrm>
          <a:custGeom>
            <a:avLst/>
            <a:gdLst/>
            <a:ahLst/>
            <a:cxnLst/>
            <a:rect r="r" b="b" t="t" l="l"/>
            <a:pathLst>
              <a:path h="2056748" w="9268384">
                <a:moveTo>
                  <a:pt x="0" y="0"/>
                </a:moveTo>
                <a:lnTo>
                  <a:pt x="9268384" y="0"/>
                </a:lnTo>
                <a:lnTo>
                  <a:pt x="9268384" y="2056748"/>
                </a:lnTo>
                <a:lnTo>
                  <a:pt x="0" y="2056748"/>
                </a:lnTo>
                <a:lnTo>
                  <a:pt x="0" y="0"/>
                </a:lnTo>
                <a:close/>
              </a:path>
            </a:pathLst>
          </a:custGeom>
          <a:blipFill>
            <a:blip r:embed="rId4"/>
            <a:stretch>
              <a:fillRect l="-34034" t="-136901" r="-104816" b="-368540"/>
            </a:stretch>
          </a:blipFill>
        </p:spPr>
      </p:sp>
      <p:sp>
        <p:nvSpPr>
          <p:cNvPr name="TextBox 5" id="5"/>
          <p:cNvSpPr txBox="true"/>
          <p:nvPr/>
        </p:nvSpPr>
        <p:spPr>
          <a:xfrm rot="0">
            <a:off x="2188824" y="828675"/>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Determine the distribution of orders by hour of the day.</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6082959" y="4684577"/>
            <a:ext cx="6122083" cy="3042712"/>
          </a:xfrm>
          <a:custGeom>
            <a:avLst/>
            <a:gdLst/>
            <a:ahLst/>
            <a:cxnLst/>
            <a:rect r="r" b="b" t="t" l="l"/>
            <a:pathLst>
              <a:path h="3042712" w="6122083">
                <a:moveTo>
                  <a:pt x="0" y="0"/>
                </a:moveTo>
                <a:lnTo>
                  <a:pt x="6122082" y="0"/>
                </a:lnTo>
                <a:lnTo>
                  <a:pt x="6122082" y="3042711"/>
                </a:lnTo>
                <a:lnTo>
                  <a:pt x="0" y="3042711"/>
                </a:lnTo>
                <a:lnTo>
                  <a:pt x="0" y="0"/>
                </a:lnTo>
                <a:close/>
              </a:path>
            </a:pathLst>
          </a:custGeom>
          <a:blipFill>
            <a:blip r:embed="rId4"/>
            <a:stretch>
              <a:fillRect l="-68959" t="-133917" r="-340207" b="-342345"/>
            </a:stretch>
          </a:blipFill>
        </p:spPr>
      </p:sp>
      <p:sp>
        <p:nvSpPr>
          <p:cNvPr name="TextBox 5" id="5"/>
          <p:cNvSpPr txBox="true"/>
          <p:nvPr/>
        </p:nvSpPr>
        <p:spPr>
          <a:xfrm rot="0">
            <a:off x="2188824" y="828675"/>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Join relevant tables to find the category-wise distribution of pizzas.</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003787" y="4590381"/>
            <a:ext cx="10280427" cy="3638441"/>
          </a:xfrm>
          <a:custGeom>
            <a:avLst/>
            <a:gdLst/>
            <a:ahLst/>
            <a:cxnLst/>
            <a:rect r="r" b="b" t="t" l="l"/>
            <a:pathLst>
              <a:path h="3638441" w="10280427">
                <a:moveTo>
                  <a:pt x="0" y="0"/>
                </a:moveTo>
                <a:lnTo>
                  <a:pt x="10280426" y="0"/>
                </a:lnTo>
                <a:lnTo>
                  <a:pt x="10280426" y="3638441"/>
                </a:lnTo>
                <a:lnTo>
                  <a:pt x="0" y="3638441"/>
                </a:lnTo>
                <a:lnTo>
                  <a:pt x="0" y="0"/>
                </a:lnTo>
                <a:close/>
              </a:path>
            </a:pathLst>
          </a:custGeom>
          <a:blipFill>
            <a:blip r:embed="rId4"/>
            <a:stretch>
              <a:fillRect l="-29017" t="-76611" r="-72956" b="-144393"/>
            </a:stretch>
          </a:blipFill>
        </p:spPr>
      </p:sp>
      <p:sp>
        <p:nvSpPr>
          <p:cNvPr name="TextBox 5" id="5"/>
          <p:cNvSpPr txBox="true"/>
          <p:nvPr/>
        </p:nvSpPr>
        <p:spPr>
          <a:xfrm rot="0">
            <a:off x="14091936" y="9444182"/>
            <a:ext cx="3167364" cy="481965"/>
          </a:xfrm>
          <a:prstGeom prst="rect">
            <a:avLst/>
          </a:prstGeom>
        </p:spPr>
        <p:txBody>
          <a:bodyPr anchor="t" rtlCol="false" tIns="0" lIns="0" bIns="0" rIns="0">
            <a:spAutoFit/>
          </a:bodyPr>
          <a:lstStyle/>
          <a:p>
            <a:pPr algn="r">
              <a:lnSpc>
                <a:spcPts val="3359"/>
              </a:lnSpc>
            </a:pPr>
            <a:r>
              <a:rPr lang="en-US" sz="2400">
                <a:solidFill>
                  <a:srgbClr val="125B50"/>
                </a:solidFill>
                <a:latin typeface="Agrandir Wide Thin"/>
                <a:ea typeface="Agrandir Wide Thin"/>
                <a:cs typeface="Agrandir Wide Thin"/>
                <a:sym typeface="Agrandir Wide Thin"/>
              </a:rPr>
              <a:t>3</a:t>
            </a:r>
          </a:p>
        </p:txBody>
      </p:sp>
      <p:sp>
        <p:nvSpPr>
          <p:cNvPr name="TextBox 6" id="6"/>
          <p:cNvSpPr txBox="true"/>
          <p:nvPr/>
        </p:nvSpPr>
        <p:spPr>
          <a:xfrm rot="0">
            <a:off x="2024323" y="670507"/>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Group the orders by date and calculate the average number of pizzas ordered per day.</a:t>
            </a:r>
          </a:p>
        </p:txBody>
      </p:sp>
      <p:sp>
        <p:nvSpPr>
          <p:cNvPr name="Freeform 7" id="7"/>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641126" y="4157322"/>
            <a:ext cx="9334749" cy="4504559"/>
          </a:xfrm>
          <a:custGeom>
            <a:avLst/>
            <a:gdLst/>
            <a:ahLst/>
            <a:cxnLst/>
            <a:rect r="r" b="b" t="t" l="l"/>
            <a:pathLst>
              <a:path h="4504559" w="9334749">
                <a:moveTo>
                  <a:pt x="0" y="0"/>
                </a:moveTo>
                <a:lnTo>
                  <a:pt x="9334749" y="0"/>
                </a:lnTo>
                <a:lnTo>
                  <a:pt x="9334749" y="4504559"/>
                </a:lnTo>
                <a:lnTo>
                  <a:pt x="0" y="4504559"/>
                </a:lnTo>
                <a:lnTo>
                  <a:pt x="0" y="0"/>
                </a:lnTo>
                <a:close/>
              </a:path>
            </a:pathLst>
          </a:custGeom>
          <a:blipFill>
            <a:blip r:embed="rId4"/>
            <a:stretch>
              <a:fillRect l="-34058" t="-65151" r="-113124" b="-122980"/>
            </a:stretch>
          </a:blipFill>
        </p:spPr>
      </p:sp>
      <p:sp>
        <p:nvSpPr>
          <p:cNvPr name="TextBox 5" id="5"/>
          <p:cNvSpPr txBox="true"/>
          <p:nvPr/>
        </p:nvSpPr>
        <p:spPr>
          <a:xfrm rot="0">
            <a:off x="2188824" y="955285"/>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Determine the top 3 most ordered pizza types based on revenue.</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1905591" y="1352278"/>
            <a:ext cx="14878913" cy="10675620"/>
          </a:xfrm>
          <a:custGeom>
            <a:avLst/>
            <a:gdLst/>
            <a:ahLst/>
            <a:cxnLst/>
            <a:rect r="r" b="b" t="t" l="l"/>
            <a:pathLst>
              <a:path h="10675620" w="14878913">
                <a:moveTo>
                  <a:pt x="0" y="0"/>
                </a:moveTo>
                <a:lnTo>
                  <a:pt x="14878913" y="0"/>
                </a:lnTo>
                <a:lnTo>
                  <a:pt x="14878913" y="10675620"/>
                </a:lnTo>
                <a:lnTo>
                  <a:pt x="0" y="10675620"/>
                </a:lnTo>
                <a:lnTo>
                  <a:pt x="0" y="0"/>
                </a:lnTo>
                <a:close/>
              </a:path>
            </a:pathLst>
          </a:custGeom>
          <a:blipFill>
            <a:blip r:embed="rId3"/>
            <a:stretch>
              <a:fillRect l="0" t="0" r="0" b="0"/>
            </a:stretch>
          </a:blipFill>
        </p:spPr>
      </p:sp>
      <p:sp>
        <p:nvSpPr>
          <p:cNvPr name="Freeform 4" id="4"/>
          <p:cNvSpPr/>
          <p:nvPr/>
        </p:nvSpPr>
        <p:spPr>
          <a:xfrm flipH="false" flipV="false" rot="0">
            <a:off x="4053669" y="3494554"/>
            <a:ext cx="10180663" cy="6431593"/>
          </a:xfrm>
          <a:custGeom>
            <a:avLst/>
            <a:gdLst/>
            <a:ahLst/>
            <a:cxnLst/>
            <a:rect r="r" b="b" t="t" l="l"/>
            <a:pathLst>
              <a:path h="6431593" w="10180663">
                <a:moveTo>
                  <a:pt x="0" y="0"/>
                </a:moveTo>
                <a:lnTo>
                  <a:pt x="10180662" y="0"/>
                </a:lnTo>
                <a:lnTo>
                  <a:pt x="10180662" y="6431593"/>
                </a:lnTo>
                <a:lnTo>
                  <a:pt x="0" y="6431593"/>
                </a:lnTo>
                <a:lnTo>
                  <a:pt x="0" y="0"/>
                </a:lnTo>
                <a:close/>
              </a:path>
            </a:pathLst>
          </a:custGeom>
          <a:blipFill>
            <a:blip r:embed="rId4"/>
            <a:stretch>
              <a:fillRect l="-38781" t="-40779" r="-131157" b="-99571"/>
            </a:stretch>
          </a:blipFill>
        </p:spPr>
      </p:sp>
      <p:sp>
        <p:nvSpPr>
          <p:cNvPr name="TextBox 5" id="5"/>
          <p:cNvSpPr txBox="true"/>
          <p:nvPr/>
        </p:nvSpPr>
        <p:spPr>
          <a:xfrm rot="0">
            <a:off x="2024323" y="939459"/>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Calculate the percentage contribution of each pizza type to total revenue.</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1529" y="9258300"/>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1778981" y="1892399"/>
            <a:ext cx="14194121" cy="10184282"/>
          </a:xfrm>
          <a:custGeom>
            <a:avLst/>
            <a:gdLst/>
            <a:ahLst/>
            <a:cxnLst/>
            <a:rect r="r" b="b" t="t" l="l"/>
            <a:pathLst>
              <a:path h="10184282" w="14194121">
                <a:moveTo>
                  <a:pt x="0" y="0"/>
                </a:moveTo>
                <a:lnTo>
                  <a:pt x="14194121" y="0"/>
                </a:lnTo>
                <a:lnTo>
                  <a:pt x="14194121" y="10184282"/>
                </a:lnTo>
                <a:lnTo>
                  <a:pt x="0" y="10184282"/>
                </a:lnTo>
                <a:lnTo>
                  <a:pt x="0" y="0"/>
                </a:lnTo>
                <a:close/>
              </a:path>
            </a:pathLst>
          </a:custGeom>
          <a:blipFill>
            <a:blip r:embed="rId3"/>
            <a:stretch>
              <a:fillRect l="0" t="0" r="0" b="0"/>
            </a:stretch>
          </a:blipFill>
        </p:spPr>
      </p:sp>
      <p:sp>
        <p:nvSpPr>
          <p:cNvPr name="Freeform 4" id="4"/>
          <p:cNvSpPr/>
          <p:nvPr/>
        </p:nvSpPr>
        <p:spPr>
          <a:xfrm flipH="false" flipV="false" rot="0">
            <a:off x="4572119" y="4432929"/>
            <a:ext cx="8607846" cy="5103223"/>
          </a:xfrm>
          <a:custGeom>
            <a:avLst/>
            <a:gdLst/>
            <a:ahLst/>
            <a:cxnLst/>
            <a:rect r="r" b="b" t="t" l="l"/>
            <a:pathLst>
              <a:path h="5103223" w="8607846">
                <a:moveTo>
                  <a:pt x="0" y="0"/>
                </a:moveTo>
                <a:lnTo>
                  <a:pt x="8607845" y="0"/>
                </a:lnTo>
                <a:lnTo>
                  <a:pt x="8607845" y="5103222"/>
                </a:lnTo>
                <a:lnTo>
                  <a:pt x="0" y="5103222"/>
                </a:lnTo>
                <a:lnTo>
                  <a:pt x="0" y="0"/>
                </a:lnTo>
                <a:close/>
              </a:path>
            </a:pathLst>
          </a:custGeom>
          <a:blipFill>
            <a:blip r:embed="rId4"/>
            <a:stretch>
              <a:fillRect l="-43629" t="-62742" r="-160052" b="-125389"/>
            </a:stretch>
          </a:blipFill>
        </p:spPr>
      </p:sp>
      <p:sp>
        <p:nvSpPr>
          <p:cNvPr name="TextBox 5" id="5"/>
          <p:cNvSpPr txBox="true"/>
          <p:nvPr/>
        </p:nvSpPr>
        <p:spPr>
          <a:xfrm rot="0">
            <a:off x="2024323" y="828675"/>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Analyze the cumulative revenue generated over time.</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11454" y="9258300"/>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2014735" y="1142628"/>
            <a:ext cx="14895260" cy="10687349"/>
          </a:xfrm>
          <a:custGeom>
            <a:avLst/>
            <a:gdLst/>
            <a:ahLst/>
            <a:cxnLst/>
            <a:rect r="r" b="b" t="t" l="l"/>
            <a:pathLst>
              <a:path h="10687349" w="14895260">
                <a:moveTo>
                  <a:pt x="0" y="0"/>
                </a:moveTo>
                <a:lnTo>
                  <a:pt x="14895259" y="0"/>
                </a:lnTo>
                <a:lnTo>
                  <a:pt x="14895259" y="10687349"/>
                </a:lnTo>
                <a:lnTo>
                  <a:pt x="0" y="10687349"/>
                </a:lnTo>
                <a:lnTo>
                  <a:pt x="0" y="0"/>
                </a:lnTo>
                <a:close/>
              </a:path>
            </a:pathLst>
          </a:custGeom>
          <a:blipFill>
            <a:blip r:embed="rId3"/>
            <a:stretch>
              <a:fillRect l="0" t="0" r="0" b="0"/>
            </a:stretch>
          </a:blipFill>
        </p:spPr>
      </p:sp>
      <p:sp>
        <p:nvSpPr>
          <p:cNvPr name="Freeform 4" id="4"/>
          <p:cNvSpPr/>
          <p:nvPr/>
        </p:nvSpPr>
        <p:spPr>
          <a:xfrm flipH="false" flipV="false" rot="0">
            <a:off x="4978253" y="3488726"/>
            <a:ext cx="9247415" cy="6258352"/>
          </a:xfrm>
          <a:custGeom>
            <a:avLst/>
            <a:gdLst/>
            <a:ahLst/>
            <a:cxnLst/>
            <a:rect r="r" b="b" t="t" l="l"/>
            <a:pathLst>
              <a:path h="6258352" w="9247415">
                <a:moveTo>
                  <a:pt x="0" y="0"/>
                </a:moveTo>
                <a:lnTo>
                  <a:pt x="9247415" y="0"/>
                </a:lnTo>
                <a:lnTo>
                  <a:pt x="9247415" y="6258351"/>
                </a:lnTo>
                <a:lnTo>
                  <a:pt x="0" y="6258351"/>
                </a:lnTo>
                <a:lnTo>
                  <a:pt x="0" y="0"/>
                </a:lnTo>
                <a:close/>
              </a:path>
            </a:pathLst>
          </a:custGeom>
          <a:blipFill>
            <a:blip r:embed="rId4"/>
            <a:stretch>
              <a:fillRect l="-41132" t="-40871" r="-145167" b="-97088"/>
            </a:stretch>
          </a:blipFill>
        </p:spPr>
      </p:sp>
      <p:sp>
        <p:nvSpPr>
          <p:cNvPr name="TextBox 5" id="5"/>
          <p:cNvSpPr txBox="true"/>
          <p:nvPr/>
        </p:nvSpPr>
        <p:spPr>
          <a:xfrm rot="0">
            <a:off x="2188824" y="542998"/>
            <a:ext cx="14239354" cy="232219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Determine the top 3 most ordered pizza types based on revenue for each pizza category.</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11454" y="9258300"/>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
        <p:nvSpPr>
          <p:cNvPr name="TextBox 3" id="3"/>
          <p:cNvSpPr txBox="true"/>
          <p:nvPr/>
        </p:nvSpPr>
        <p:spPr>
          <a:xfrm rot="0">
            <a:off x="4401365" y="1303628"/>
            <a:ext cx="9903986"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KEY FINDINGS &amp; INSIGHTS</a:t>
            </a:r>
          </a:p>
        </p:txBody>
      </p:sp>
      <p:sp>
        <p:nvSpPr>
          <p:cNvPr name="TextBox 4" id="4"/>
          <p:cNvSpPr txBox="true"/>
          <p:nvPr/>
        </p:nvSpPr>
        <p:spPr>
          <a:xfrm rot="0">
            <a:off x="4401365" y="2726840"/>
            <a:ext cx="12707987" cy="3456986"/>
          </a:xfrm>
          <a:prstGeom prst="rect">
            <a:avLst/>
          </a:prstGeom>
        </p:spPr>
        <p:txBody>
          <a:bodyPr anchor="t" rtlCol="false" tIns="0" lIns="0" bIns="0" rIns="0">
            <a:spAutoFit/>
          </a:bodyPr>
          <a:lstStyle/>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Sales Patterns: </a:t>
            </a:r>
            <a:r>
              <a:rPr lang="en-US" sz="2015">
                <a:solidFill>
                  <a:srgbClr val="125B50"/>
                </a:solidFill>
                <a:latin typeface="Agrandir Wide Thin"/>
                <a:ea typeface="Agrandir Wide Thin"/>
                <a:cs typeface="Agrandir Wide Thin"/>
                <a:sym typeface="Agrandir Wide Thin"/>
              </a:rPr>
              <a:t>Determined peak hours and popular order times to optimize operational efficiency.</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Cust</a:t>
            </a:r>
            <a:r>
              <a:rPr lang="en-US" sz="2015">
                <a:solidFill>
                  <a:srgbClr val="125B50"/>
                </a:solidFill>
                <a:latin typeface="Agrandir Wide Bold"/>
                <a:ea typeface="Agrandir Wide Bold"/>
                <a:cs typeface="Agrandir Wide Bold"/>
                <a:sym typeface="Agrandir Wide Bold"/>
              </a:rPr>
              <a:t>omer Preferences:</a:t>
            </a:r>
            <a:r>
              <a:rPr lang="en-US" sz="2015">
                <a:solidFill>
                  <a:srgbClr val="125B50"/>
                </a:solidFill>
                <a:latin typeface="Agrandir Wide Thin"/>
                <a:ea typeface="Agrandir Wide Thin"/>
                <a:cs typeface="Agrandir Wide Thin"/>
                <a:sym typeface="Agrandir Wide Thin"/>
              </a:rPr>
              <a:t> Identified most ordered pizza types and sizes to tailor offerings and promotions.</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Revenue</a:t>
            </a:r>
            <a:r>
              <a:rPr lang="en-US" sz="2015">
                <a:solidFill>
                  <a:srgbClr val="125B50"/>
                </a:solidFill>
                <a:latin typeface="Agrandir Wide Bold"/>
                <a:ea typeface="Agrandir Wide Bold"/>
                <a:cs typeface="Agrandir Wide Bold"/>
                <a:sym typeface="Agrandir Wide Bold"/>
              </a:rPr>
              <a:t> Trends:</a:t>
            </a:r>
            <a:r>
              <a:rPr lang="en-US" sz="2015">
                <a:solidFill>
                  <a:srgbClr val="125B50"/>
                </a:solidFill>
                <a:latin typeface="Agrandir Wide Thin"/>
                <a:ea typeface="Agrandir Wide Thin"/>
                <a:cs typeface="Agrandir Wide Thin"/>
                <a:sym typeface="Agrandir Wide Thin"/>
              </a:rPr>
              <a:t> Analyzed revenue contributions and identified top-performing pizza types for strategic planning.</a:t>
            </a:r>
          </a:p>
          <a:p>
            <a:pPr algn="just">
              <a:lnSpc>
                <a:spcPts val="3023"/>
              </a:lnSpc>
            </a:pPr>
            <a:r>
              <a:rPr lang="en-US" sz="2015">
                <a:solidFill>
                  <a:srgbClr val="125B50"/>
                </a:solidFill>
                <a:latin typeface="Agrandir Wide Thin"/>
                <a:ea typeface="Agrandir Wide Thin"/>
                <a:cs typeface="Agrandir Wide Thin"/>
                <a:sym typeface="Agrandir Wide Thin"/>
              </a:rPr>
              <a:t>This detailed analysis helps in understanding the sales dynamics at Pizza Hut, enabling informed decisions to enhance business strategies and customer satisfaction.</a:t>
            </a:r>
          </a:p>
          <a:p>
            <a:pPr algn="just">
              <a:lnSpc>
                <a:spcPts val="3023"/>
              </a:lnSpc>
            </a:pPr>
          </a:p>
        </p:txBody>
      </p:sp>
      <p:sp>
        <p:nvSpPr>
          <p:cNvPr name="Freeform 5" id="5"/>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16500"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
        <p:nvSpPr>
          <p:cNvPr name="TextBox 3" id="3"/>
          <p:cNvSpPr txBox="true"/>
          <p:nvPr/>
        </p:nvSpPr>
        <p:spPr>
          <a:xfrm rot="0">
            <a:off x="4401365" y="1303628"/>
            <a:ext cx="7577524"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ABOUT THE PROJECT</a:t>
            </a:r>
          </a:p>
        </p:txBody>
      </p:sp>
      <p:sp>
        <p:nvSpPr>
          <p:cNvPr name="TextBox 4" id="4"/>
          <p:cNvSpPr txBox="true"/>
          <p:nvPr/>
        </p:nvSpPr>
        <p:spPr>
          <a:xfrm rot="0">
            <a:off x="4401365" y="2726840"/>
            <a:ext cx="12707987" cy="5361986"/>
          </a:xfrm>
          <a:prstGeom prst="rect">
            <a:avLst/>
          </a:prstGeom>
        </p:spPr>
        <p:txBody>
          <a:bodyPr anchor="t" rtlCol="false" tIns="0" lIns="0" bIns="0" rIns="0">
            <a:spAutoFit/>
          </a:bodyPr>
          <a:lstStyle/>
          <a:p>
            <a:pPr algn="just">
              <a:lnSpc>
                <a:spcPts val="3023"/>
              </a:lnSpc>
            </a:pPr>
            <a:r>
              <a:rPr lang="en-US" sz="2015">
                <a:solidFill>
                  <a:srgbClr val="125B50"/>
                </a:solidFill>
                <a:latin typeface="Agrandir Wide Thin"/>
                <a:ea typeface="Agrandir Wide Thin"/>
                <a:cs typeface="Agrandir Wide Thin"/>
                <a:sym typeface="Agrandir Wide Thin"/>
              </a:rPr>
              <a:t>This SQL project analyzes pizza sales data from Pizza Hut to uncover sales patterns and trends. The dataset comprises four tables:</a:t>
            </a:r>
          </a:p>
          <a:p>
            <a:pPr algn="just">
              <a:lnSpc>
                <a:spcPts val="3023"/>
              </a:lnSpc>
            </a:pPr>
          </a:p>
          <a:p>
            <a:pPr algn="just">
              <a:lnSpc>
                <a:spcPts val="3023"/>
              </a:lnSpc>
            </a:pPr>
            <a:r>
              <a:rPr lang="en-US" sz="2015">
                <a:solidFill>
                  <a:srgbClr val="125B50"/>
                </a:solidFill>
                <a:latin typeface="Agrandir Wide Thin"/>
                <a:ea typeface="Agrandir Wide Thin"/>
                <a:cs typeface="Agrandir Wide Thin"/>
                <a:sym typeface="Agrandir Wide Thin"/>
              </a:rPr>
              <a:t>1. </a:t>
            </a:r>
            <a:r>
              <a:rPr lang="en-US" sz="2015">
                <a:solidFill>
                  <a:srgbClr val="125B50"/>
                </a:solidFill>
                <a:latin typeface="Agrandir Wide Bold"/>
                <a:ea typeface="Agrandir Wide Bold"/>
                <a:cs typeface="Agrandir Wide Bold"/>
                <a:sym typeface="Agrandir Wide Bold"/>
              </a:rPr>
              <a:t>order_details:</a:t>
            </a:r>
            <a:r>
              <a:rPr lang="en-US" sz="2015">
                <a:solidFill>
                  <a:srgbClr val="125B50"/>
                </a:solidFill>
                <a:latin typeface="Agrandir Wide Thin"/>
                <a:ea typeface="Agrandir Wide Thin"/>
                <a:cs typeface="Agrandir Wide Thin"/>
                <a:sym typeface="Agrandir Wide Thin"/>
              </a:rPr>
              <a:t> Contains order-specific details, including `order_details_id`, `order_id`, `pizza_id`, and `quantity`.</a:t>
            </a:r>
          </a:p>
          <a:p>
            <a:pPr algn="just">
              <a:lnSpc>
                <a:spcPts val="3023"/>
              </a:lnSpc>
            </a:pPr>
            <a:r>
              <a:rPr lang="en-US" sz="2015">
                <a:solidFill>
                  <a:srgbClr val="125B50"/>
                </a:solidFill>
                <a:latin typeface="Agrandir Wide Thin"/>
                <a:ea typeface="Agrandir Wide Thin"/>
                <a:cs typeface="Agrandir Wide Thin"/>
                <a:sym typeface="Agrandir Wide Thin"/>
              </a:rPr>
              <a:t>2.</a:t>
            </a:r>
            <a:r>
              <a:rPr lang="en-US" sz="2015">
                <a:solidFill>
                  <a:srgbClr val="125B50"/>
                </a:solidFill>
                <a:latin typeface="Agrandir Wide Bold"/>
                <a:ea typeface="Agrandir Wide Bold"/>
                <a:cs typeface="Agrandir Wide Bold"/>
                <a:sym typeface="Agrandir Wide Bold"/>
              </a:rPr>
              <a:t> orders:</a:t>
            </a:r>
            <a:r>
              <a:rPr lang="en-US" sz="2015">
                <a:solidFill>
                  <a:srgbClr val="125B50"/>
                </a:solidFill>
                <a:latin typeface="Agrandir Wide Thin"/>
                <a:ea typeface="Agrandir Wide Thin"/>
                <a:cs typeface="Agrandir Wide Thin"/>
                <a:sym typeface="Agrandir Wide Thin"/>
              </a:rPr>
              <a:t> Provides information on each order with `order_id`, `order_date`, and `order_time`.</a:t>
            </a:r>
          </a:p>
          <a:p>
            <a:pPr algn="just">
              <a:lnSpc>
                <a:spcPts val="3023"/>
              </a:lnSpc>
            </a:pPr>
            <a:r>
              <a:rPr lang="en-US" sz="2015">
                <a:solidFill>
                  <a:srgbClr val="125B50"/>
                </a:solidFill>
                <a:latin typeface="Agrandir Wide Thin"/>
                <a:ea typeface="Agrandir Wide Thin"/>
                <a:cs typeface="Agrandir Wide Thin"/>
                <a:sym typeface="Agrandir Wide Thin"/>
              </a:rPr>
              <a:t>3. </a:t>
            </a:r>
            <a:r>
              <a:rPr lang="en-US" sz="2015">
                <a:solidFill>
                  <a:srgbClr val="125B50"/>
                </a:solidFill>
                <a:latin typeface="Agrandir Wide Bold"/>
                <a:ea typeface="Agrandir Wide Bold"/>
                <a:cs typeface="Agrandir Wide Bold"/>
                <a:sym typeface="Agrandir Wide Bold"/>
              </a:rPr>
              <a:t>pizza_types:</a:t>
            </a:r>
            <a:r>
              <a:rPr lang="en-US" sz="2015">
                <a:solidFill>
                  <a:srgbClr val="125B50"/>
                </a:solidFill>
                <a:latin typeface="Agrandir Wide Thin"/>
                <a:ea typeface="Agrandir Wide Thin"/>
                <a:cs typeface="Agrandir Wide Thin"/>
                <a:sym typeface="Agrandir Wide Thin"/>
              </a:rPr>
              <a:t> Lists pizza types with `pizza_type_id`, `name`, `category`, and `ingredients`.</a:t>
            </a:r>
          </a:p>
          <a:p>
            <a:pPr algn="just">
              <a:lnSpc>
                <a:spcPts val="3023"/>
              </a:lnSpc>
            </a:pPr>
            <a:r>
              <a:rPr lang="en-US" sz="2015">
                <a:solidFill>
                  <a:srgbClr val="125B50"/>
                </a:solidFill>
                <a:latin typeface="Agrandir Wide Thin"/>
                <a:ea typeface="Agrandir Wide Thin"/>
                <a:cs typeface="Agrandir Wide Thin"/>
                <a:sym typeface="Agrandir Wide Thin"/>
              </a:rPr>
              <a:t>4. </a:t>
            </a:r>
            <a:r>
              <a:rPr lang="en-US" sz="2015">
                <a:solidFill>
                  <a:srgbClr val="125B50"/>
                </a:solidFill>
                <a:latin typeface="Agrandir Wide Bold"/>
                <a:ea typeface="Agrandir Wide Bold"/>
                <a:cs typeface="Agrandir Wide Bold"/>
                <a:sym typeface="Agrandir Wide Bold"/>
              </a:rPr>
              <a:t>pizzas:</a:t>
            </a:r>
            <a:r>
              <a:rPr lang="en-US" sz="2015">
                <a:solidFill>
                  <a:srgbClr val="125B50"/>
                </a:solidFill>
                <a:latin typeface="Agrandir Wide Thin"/>
                <a:ea typeface="Agrandir Wide Thin"/>
                <a:cs typeface="Agrandir Wide Thin"/>
                <a:sym typeface="Agrandir Wide Thin"/>
              </a:rPr>
              <a:t> Includes details on individual pizzas with `pizza_type_id`, `name`, `category`, and `ingredients`.</a:t>
            </a:r>
          </a:p>
          <a:p>
            <a:pPr algn="just">
              <a:lnSpc>
                <a:spcPts val="3023"/>
              </a:lnSpc>
            </a:pPr>
          </a:p>
          <a:p>
            <a:pPr algn="just">
              <a:lnSpc>
                <a:spcPts val="3023"/>
              </a:lnSpc>
            </a:pPr>
            <a:r>
              <a:rPr lang="en-US" sz="2015">
                <a:solidFill>
                  <a:srgbClr val="125B50"/>
                </a:solidFill>
                <a:latin typeface="Agrandir Wide Thin"/>
                <a:ea typeface="Agrandir Wide Thin"/>
                <a:cs typeface="Agrandir Wide Thin"/>
                <a:sym typeface="Agrandir Wide Thin"/>
              </a:rPr>
              <a:t>The project involves answering specific questions to understand the sales patterns of pizzas at Pizza Hut, leveraging SQL queries to analyze trends, customer preferences, and operational metrics. The insights gained help in evaluating sales performance and making data-driven decisions for business improvements.</a:t>
            </a:r>
          </a:p>
        </p:txBody>
      </p:sp>
      <p:sp>
        <p:nvSpPr>
          <p:cNvPr name="Freeform 5" id="5"/>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216500"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
        <p:nvSpPr>
          <p:cNvPr name="TextBox 3" id="3"/>
          <p:cNvSpPr txBox="true"/>
          <p:nvPr/>
        </p:nvSpPr>
        <p:spPr>
          <a:xfrm rot="0">
            <a:off x="5506617" y="341947"/>
            <a:ext cx="8875278"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PIZZA SALES DATASET</a:t>
            </a:r>
          </a:p>
        </p:txBody>
      </p:sp>
      <p:sp>
        <p:nvSpPr>
          <p:cNvPr name="TextBox 4" id="4"/>
          <p:cNvSpPr txBox="true"/>
          <p:nvPr/>
        </p:nvSpPr>
        <p:spPr>
          <a:xfrm rot="0">
            <a:off x="3661736" y="1609380"/>
            <a:ext cx="6614872" cy="8510951"/>
          </a:xfrm>
          <a:prstGeom prst="rect">
            <a:avLst/>
          </a:prstGeom>
        </p:spPr>
        <p:txBody>
          <a:bodyPr anchor="t" rtlCol="false" tIns="0" lIns="0" bIns="0" rIns="0">
            <a:spAutoFit/>
          </a:bodyPr>
          <a:lstStyle/>
          <a:p>
            <a:pPr algn="just">
              <a:lnSpc>
                <a:spcPts val="3323"/>
              </a:lnSpc>
            </a:pPr>
            <a:r>
              <a:rPr lang="en-US" sz="2215">
                <a:solidFill>
                  <a:srgbClr val="125B50"/>
                </a:solidFill>
                <a:latin typeface="Agrandir Wide Bold"/>
                <a:ea typeface="Agrandir Wide Bold"/>
                <a:cs typeface="Agrandir Wide Bold"/>
                <a:sym typeface="Agrandir Wide Bold"/>
              </a:rPr>
              <a:t>1. order_details</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Columns:</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order_deta</a:t>
            </a:r>
            <a:r>
              <a:rPr lang="en-US" sz="2015">
                <a:solidFill>
                  <a:srgbClr val="125B50"/>
                </a:solidFill>
                <a:latin typeface="Agrandir Wide Bold"/>
                <a:ea typeface="Agrandir Wide Bold"/>
                <a:cs typeface="Agrandir Wide Bold"/>
                <a:sym typeface="Agrandir Wide Bold"/>
              </a:rPr>
              <a:t>ils_id:</a:t>
            </a:r>
            <a:r>
              <a:rPr lang="en-US" sz="2015">
                <a:solidFill>
                  <a:srgbClr val="125B50"/>
                </a:solidFill>
                <a:latin typeface="Agrandir Wide Thin"/>
                <a:ea typeface="Agrandir Wide Thin"/>
                <a:cs typeface="Agrandir Wide Thin"/>
                <a:sym typeface="Agrandir Wide Thin"/>
              </a:rPr>
              <a:t> Unique identifier for each order detail.</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order_id:</a:t>
            </a:r>
            <a:r>
              <a:rPr lang="en-US" sz="2015">
                <a:solidFill>
                  <a:srgbClr val="125B50"/>
                </a:solidFill>
                <a:latin typeface="Agrandir Wide Thin"/>
                <a:ea typeface="Agrandir Wide Thin"/>
                <a:cs typeface="Agrandir Wide Thin"/>
                <a:sym typeface="Agrandir Wide Thin"/>
              </a:rPr>
              <a:t> Links to orders, identifying the order.</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pizza_id:</a:t>
            </a:r>
            <a:r>
              <a:rPr lang="en-US" sz="2015">
                <a:solidFill>
                  <a:srgbClr val="125B50"/>
                </a:solidFill>
                <a:latin typeface="Agrandir Wide Thin"/>
                <a:ea typeface="Agrandir Wide Thin"/>
                <a:cs typeface="Agrandir Wide Thin"/>
                <a:sym typeface="Agrandir Wide Thin"/>
              </a:rPr>
              <a:t> Links to pizzas, identifying the specific pizza.</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quantity:</a:t>
            </a:r>
            <a:r>
              <a:rPr lang="en-US" sz="2015">
                <a:solidFill>
                  <a:srgbClr val="125B50"/>
                </a:solidFill>
                <a:latin typeface="Agrandir Wide Thin"/>
                <a:ea typeface="Agrandir Wide Thin"/>
                <a:cs typeface="Agrandir Wide Thin"/>
                <a:sym typeface="Agrandir Wide Thin"/>
              </a:rPr>
              <a:t> Number of units of the pizza ordered.</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Purpose:</a:t>
            </a:r>
            <a:r>
              <a:rPr lang="en-US" sz="2015">
                <a:solidFill>
                  <a:srgbClr val="125B50"/>
                </a:solidFill>
                <a:latin typeface="Agrandir Wide Thin"/>
                <a:ea typeface="Agrandir Wide Thin"/>
                <a:cs typeface="Agrandir Wide Thin"/>
                <a:sym typeface="Agrandir Wide Thin"/>
              </a:rPr>
              <a:t> Captures details of each pizza ordered, including quantity.</a:t>
            </a:r>
          </a:p>
          <a:p>
            <a:pPr algn="just">
              <a:lnSpc>
                <a:spcPts val="3023"/>
              </a:lnSpc>
            </a:pPr>
          </a:p>
          <a:p>
            <a:pPr algn="just">
              <a:lnSpc>
                <a:spcPts val="3023"/>
              </a:lnSpc>
            </a:pPr>
          </a:p>
          <a:p>
            <a:pPr algn="just">
              <a:lnSpc>
                <a:spcPts val="3323"/>
              </a:lnSpc>
            </a:pPr>
            <a:r>
              <a:rPr lang="en-US" sz="2215">
                <a:solidFill>
                  <a:srgbClr val="125B50"/>
                </a:solidFill>
                <a:latin typeface="Agrandir Wide Bold"/>
                <a:ea typeface="Agrandir Wide Bold"/>
                <a:cs typeface="Agrandir Wide Bold"/>
                <a:sym typeface="Agrandir Wide Bold"/>
              </a:rPr>
              <a:t>2. orders</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Columns:</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order_id:</a:t>
            </a:r>
            <a:r>
              <a:rPr lang="en-US" sz="2015">
                <a:solidFill>
                  <a:srgbClr val="125B50"/>
                </a:solidFill>
                <a:latin typeface="Agrandir Wide Thin"/>
                <a:ea typeface="Agrandir Wide Thin"/>
                <a:cs typeface="Agrandir Wide Thin"/>
                <a:sym typeface="Agrandir Wide Thin"/>
              </a:rPr>
              <a:t> Unique identifier for each order.</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order_date:</a:t>
            </a:r>
            <a:r>
              <a:rPr lang="en-US" sz="2015">
                <a:solidFill>
                  <a:srgbClr val="125B50"/>
                </a:solidFill>
                <a:latin typeface="Agrandir Wide Thin"/>
                <a:ea typeface="Agrandir Wide Thin"/>
                <a:cs typeface="Agrandir Wide Thin"/>
                <a:sym typeface="Agrandir Wide Thin"/>
              </a:rPr>
              <a:t> Date of the order.</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order_time: </a:t>
            </a:r>
            <a:r>
              <a:rPr lang="en-US" sz="2015">
                <a:solidFill>
                  <a:srgbClr val="125B50"/>
                </a:solidFill>
                <a:latin typeface="Agrandir Wide Thin"/>
                <a:ea typeface="Agrandir Wide Thin"/>
                <a:cs typeface="Agrandir Wide Thin"/>
                <a:sym typeface="Agrandir Wide Thin"/>
              </a:rPr>
              <a:t>Time of the order.</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Purpose:</a:t>
            </a:r>
            <a:r>
              <a:rPr lang="en-US" sz="2015">
                <a:solidFill>
                  <a:srgbClr val="125B50"/>
                </a:solidFill>
                <a:latin typeface="Agrandir Wide Thin"/>
                <a:ea typeface="Agrandir Wide Thin"/>
                <a:cs typeface="Agrandir Wide Thin"/>
                <a:sym typeface="Agrandir Wide Thin"/>
              </a:rPr>
              <a:t> Records overall order information, including timing.</a:t>
            </a:r>
          </a:p>
          <a:p>
            <a:pPr algn="just">
              <a:lnSpc>
                <a:spcPts val="3023"/>
              </a:lnSpc>
            </a:pPr>
          </a:p>
        </p:txBody>
      </p:sp>
      <p:sp>
        <p:nvSpPr>
          <p:cNvPr name="Freeform 5" id="5"/>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16500"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074459" y="1609380"/>
            <a:ext cx="6614872" cy="8891951"/>
          </a:xfrm>
          <a:prstGeom prst="rect">
            <a:avLst/>
          </a:prstGeom>
        </p:spPr>
        <p:txBody>
          <a:bodyPr anchor="t" rtlCol="false" tIns="0" lIns="0" bIns="0" rIns="0">
            <a:spAutoFit/>
          </a:bodyPr>
          <a:lstStyle/>
          <a:p>
            <a:pPr algn="just">
              <a:lnSpc>
                <a:spcPts val="3323"/>
              </a:lnSpc>
            </a:pPr>
            <a:r>
              <a:rPr lang="en-US" sz="2215">
                <a:solidFill>
                  <a:srgbClr val="125B50"/>
                </a:solidFill>
                <a:latin typeface="Agrandir Wide Bold"/>
                <a:ea typeface="Agrandir Wide Bold"/>
                <a:cs typeface="Agrandir Wide Bold"/>
                <a:sym typeface="Agrandir Wide Bold"/>
              </a:rPr>
              <a:t>3. pizza_types</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Columns:</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pizza_type_id:</a:t>
            </a:r>
            <a:r>
              <a:rPr lang="en-US" sz="2015">
                <a:solidFill>
                  <a:srgbClr val="125B50"/>
                </a:solidFill>
                <a:latin typeface="Agrandir Wide Thin"/>
                <a:ea typeface="Agrandir Wide Thin"/>
                <a:cs typeface="Agrandir Wide Thin"/>
                <a:sym typeface="Agrandir Wide Thin"/>
              </a:rPr>
              <a:t> Unique identifier for each pizza type.</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name:</a:t>
            </a:r>
            <a:r>
              <a:rPr lang="en-US" sz="2015">
                <a:solidFill>
                  <a:srgbClr val="125B50"/>
                </a:solidFill>
                <a:latin typeface="Agrandir Wide Thin"/>
                <a:ea typeface="Agrandir Wide Thin"/>
                <a:cs typeface="Agrandir Wide Thin"/>
                <a:sym typeface="Agrandir Wide Thin"/>
              </a:rPr>
              <a:t> Name of the pizza type.</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category:</a:t>
            </a:r>
            <a:r>
              <a:rPr lang="en-US" sz="2015">
                <a:solidFill>
                  <a:srgbClr val="125B50"/>
                </a:solidFill>
                <a:latin typeface="Agrandir Wide Thin"/>
                <a:ea typeface="Agrandir Wide Thin"/>
                <a:cs typeface="Agrandir Wide Thin"/>
                <a:sym typeface="Agrandir Wide Thin"/>
              </a:rPr>
              <a:t> Category of the pizza (e.g., vegetarian).</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ingredients:</a:t>
            </a:r>
            <a:r>
              <a:rPr lang="en-US" sz="2015">
                <a:solidFill>
                  <a:srgbClr val="125B50"/>
                </a:solidFill>
                <a:latin typeface="Agrandir Wide Thin"/>
                <a:ea typeface="Agrandir Wide Thin"/>
                <a:cs typeface="Agrandir Wide Thin"/>
                <a:sym typeface="Agrandir Wide Thin"/>
              </a:rPr>
              <a:t> Ingredients used in the pizza.</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Purpose:</a:t>
            </a:r>
            <a:r>
              <a:rPr lang="en-US" sz="2015">
                <a:solidFill>
                  <a:srgbClr val="125B50"/>
                </a:solidFill>
                <a:latin typeface="Agrandir Wide Thin"/>
                <a:ea typeface="Agrandir Wide Thin"/>
                <a:cs typeface="Agrandir Wide Thin"/>
                <a:sym typeface="Agrandir Wide Thin"/>
              </a:rPr>
              <a:t> Provides details about different types of pizzas available.</a:t>
            </a:r>
          </a:p>
          <a:p>
            <a:pPr algn="just">
              <a:lnSpc>
                <a:spcPts val="3023"/>
              </a:lnSpc>
            </a:pPr>
          </a:p>
          <a:p>
            <a:pPr algn="just">
              <a:lnSpc>
                <a:spcPts val="3023"/>
              </a:lnSpc>
            </a:pPr>
          </a:p>
          <a:p>
            <a:pPr algn="just">
              <a:lnSpc>
                <a:spcPts val="3323"/>
              </a:lnSpc>
            </a:pPr>
            <a:r>
              <a:rPr lang="en-US" sz="2215">
                <a:solidFill>
                  <a:srgbClr val="125B50"/>
                </a:solidFill>
                <a:latin typeface="Agrandir Wide Bold"/>
                <a:ea typeface="Agrandir Wide Bold"/>
                <a:cs typeface="Agrandir Wide Bold"/>
                <a:sym typeface="Agrandir Wide Bold"/>
              </a:rPr>
              <a:t>4. pizzas</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Columns:</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pizza_type_id: </a:t>
            </a:r>
            <a:r>
              <a:rPr lang="en-US" sz="2015">
                <a:solidFill>
                  <a:srgbClr val="125B50"/>
                </a:solidFill>
                <a:latin typeface="Agrandir Wide Thin"/>
                <a:ea typeface="Agrandir Wide Thin"/>
                <a:cs typeface="Agrandir Wide Thin"/>
                <a:sym typeface="Agrandir Wide Thin"/>
              </a:rPr>
              <a:t>Links to pizza_types, identifying the pizza type.</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name:</a:t>
            </a:r>
            <a:r>
              <a:rPr lang="en-US" sz="2015">
                <a:solidFill>
                  <a:srgbClr val="125B50"/>
                </a:solidFill>
                <a:latin typeface="Agrandir Wide Thin"/>
                <a:ea typeface="Agrandir Wide Thin"/>
                <a:cs typeface="Agrandir Wide Thin"/>
                <a:sym typeface="Agrandir Wide Thin"/>
              </a:rPr>
              <a:t> Name of the specific pizza.</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category:</a:t>
            </a:r>
            <a:r>
              <a:rPr lang="en-US" sz="2015">
                <a:solidFill>
                  <a:srgbClr val="125B50"/>
                </a:solidFill>
                <a:latin typeface="Agrandir Wide Thin"/>
                <a:ea typeface="Agrandir Wide Thin"/>
                <a:cs typeface="Agrandir Wide Thin"/>
                <a:sym typeface="Agrandir Wide Thin"/>
              </a:rPr>
              <a:t> Category of the pizza.</a:t>
            </a:r>
          </a:p>
          <a:p>
            <a:pPr algn="just" marL="870272" indent="-290091" lvl="2">
              <a:lnSpc>
                <a:spcPts val="3023"/>
              </a:lnSpc>
              <a:buFont typeface="Arial"/>
              <a:buChar char="⚬"/>
            </a:pPr>
            <a:r>
              <a:rPr lang="en-US" sz="2015">
                <a:solidFill>
                  <a:srgbClr val="125B50"/>
                </a:solidFill>
                <a:latin typeface="Agrandir Wide Bold"/>
                <a:ea typeface="Agrandir Wide Bold"/>
                <a:cs typeface="Agrandir Wide Bold"/>
                <a:sym typeface="Agrandir Wide Bold"/>
              </a:rPr>
              <a:t>ingredients</a:t>
            </a:r>
            <a:r>
              <a:rPr lang="en-US" sz="2015">
                <a:solidFill>
                  <a:srgbClr val="125B50"/>
                </a:solidFill>
                <a:latin typeface="Agrandir Wide Thin"/>
                <a:ea typeface="Agrandir Wide Thin"/>
                <a:cs typeface="Agrandir Wide Thin"/>
                <a:sym typeface="Agrandir Wide Thin"/>
              </a:rPr>
              <a:t>: Ingredients used in the pizza.</a:t>
            </a:r>
          </a:p>
          <a:p>
            <a:pPr algn="just" marL="435136" indent="-217568" lvl="1">
              <a:lnSpc>
                <a:spcPts val="3023"/>
              </a:lnSpc>
              <a:buFont typeface="Arial"/>
              <a:buChar char="•"/>
            </a:pPr>
            <a:r>
              <a:rPr lang="en-US" sz="2015">
                <a:solidFill>
                  <a:srgbClr val="125B50"/>
                </a:solidFill>
                <a:latin typeface="Agrandir Wide Bold"/>
                <a:ea typeface="Agrandir Wide Bold"/>
                <a:cs typeface="Agrandir Wide Bold"/>
                <a:sym typeface="Agrandir Wide Bold"/>
              </a:rPr>
              <a:t>Purpose:</a:t>
            </a:r>
            <a:r>
              <a:rPr lang="en-US" sz="2015">
                <a:solidFill>
                  <a:srgbClr val="125B50"/>
                </a:solidFill>
                <a:latin typeface="Agrandir Wide Thin"/>
                <a:ea typeface="Agrandir Wide Thin"/>
                <a:cs typeface="Agrandir Wide Thin"/>
                <a:sym typeface="Agrandir Wide Thin"/>
              </a:rPr>
              <a:t> Details specific pizzas, complementing pizza_types with additional information.</a:t>
            </a:r>
          </a:p>
          <a:p>
            <a:pPr algn="just">
              <a:lnSpc>
                <a:spcPts val="30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1028700" y="5217504"/>
            <a:ext cx="16683771" cy="1912991"/>
          </a:xfrm>
          <a:custGeom>
            <a:avLst/>
            <a:gdLst/>
            <a:ahLst/>
            <a:cxnLst/>
            <a:rect r="r" b="b" t="t" l="l"/>
            <a:pathLst>
              <a:path h="1912991" w="16683771">
                <a:moveTo>
                  <a:pt x="0" y="0"/>
                </a:moveTo>
                <a:lnTo>
                  <a:pt x="16683771" y="0"/>
                </a:lnTo>
                <a:lnTo>
                  <a:pt x="16683771" y="1912991"/>
                </a:lnTo>
                <a:lnTo>
                  <a:pt x="0" y="1912991"/>
                </a:lnTo>
                <a:lnTo>
                  <a:pt x="0" y="0"/>
                </a:lnTo>
                <a:close/>
              </a:path>
            </a:pathLst>
          </a:custGeom>
          <a:blipFill>
            <a:blip r:embed="rId3"/>
            <a:stretch>
              <a:fillRect l="0" t="-262876" r="0" b="-262876"/>
            </a:stretch>
          </a:blipFill>
        </p:spPr>
      </p:sp>
      <p:sp>
        <p:nvSpPr>
          <p:cNvPr name="Freeform 4" id="4"/>
          <p:cNvSpPr/>
          <p:nvPr/>
        </p:nvSpPr>
        <p:spPr>
          <a:xfrm flipH="false" flipV="false" rot="0">
            <a:off x="4611382" y="5586674"/>
            <a:ext cx="9065236" cy="1174650"/>
          </a:xfrm>
          <a:custGeom>
            <a:avLst/>
            <a:gdLst/>
            <a:ahLst/>
            <a:cxnLst/>
            <a:rect r="r" b="b" t="t" l="l"/>
            <a:pathLst>
              <a:path h="1174650" w="9065236">
                <a:moveTo>
                  <a:pt x="0" y="0"/>
                </a:moveTo>
                <a:lnTo>
                  <a:pt x="9065236" y="0"/>
                </a:lnTo>
                <a:lnTo>
                  <a:pt x="9065236" y="1174651"/>
                </a:lnTo>
                <a:lnTo>
                  <a:pt x="0" y="1174651"/>
                </a:lnTo>
                <a:lnTo>
                  <a:pt x="0" y="0"/>
                </a:lnTo>
                <a:close/>
              </a:path>
            </a:pathLst>
          </a:custGeom>
          <a:blipFill>
            <a:blip r:embed="rId4"/>
            <a:stretch>
              <a:fillRect l="-33003" t="-211199" r="-106520" b="-728580"/>
            </a:stretch>
          </a:blipFill>
        </p:spPr>
      </p:sp>
      <p:sp>
        <p:nvSpPr>
          <p:cNvPr name="TextBox 5" id="5"/>
          <p:cNvSpPr txBox="true"/>
          <p:nvPr/>
        </p:nvSpPr>
        <p:spPr>
          <a:xfrm rot="0">
            <a:off x="2340471" y="939459"/>
            <a:ext cx="13607058" cy="83629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Retrieve the total number of orders placed.</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612552" y="4580799"/>
            <a:ext cx="9062896" cy="3436695"/>
          </a:xfrm>
          <a:custGeom>
            <a:avLst/>
            <a:gdLst/>
            <a:ahLst/>
            <a:cxnLst/>
            <a:rect r="r" b="b" t="t" l="l"/>
            <a:pathLst>
              <a:path h="3436695" w="9062896">
                <a:moveTo>
                  <a:pt x="0" y="0"/>
                </a:moveTo>
                <a:lnTo>
                  <a:pt x="9062896" y="0"/>
                </a:lnTo>
                <a:lnTo>
                  <a:pt x="9062896" y="3436695"/>
                </a:lnTo>
                <a:lnTo>
                  <a:pt x="0" y="3436695"/>
                </a:lnTo>
                <a:lnTo>
                  <a:pt x="0" y="0"/>
                </a:lnTo>
                <a:close/>
              </a:path>
            </a:pathLst>
          </a:custGeom>
          <a:blipFill>
            <a:blip r:embed="rId4"/>
            <a:stretch>
              <a:fillRect l="-37358" t="-77541" r="-122674" b="-208183"/>
            </a:stretch>
          </a:blipFill>
        </p:spPr>
      </p:sp>
      <p:sp>
        <p:nvSpPr>
          <p:cNvPr name="TextBox 5" id="5"/>
          <p:cNvSpPr txBox="true"/>
          <p:nvPr/>
        </p:nvSpPr>
        <p:spPr>
          <a:xfrm rot="0">
            <a:off x="420737" y="923633"/>
            <a:ext cx="17446526" cy="836295"/>
          </a:xfrm>
          <a:prstGeom prst="rect">
            <a:avLst/>
          </a:prstGeom>
        </p:spPr>
        <p:txBody>
          <a:bodyPr anchor="t" rtlCol="false" tIns="0" lIns="0" bIns="0" rIns="0">
            <a:spAutoFit/>
          </a:bodyPr>
          <a:lstStyle/>
          <a:p>
            <a:pPr algn="just">
              <a:lnSpc>
                <a:spcPts val="5880"/>
              </a:lnSpc>
              <a:spcBef>
                <a:spcPct val="0"/>
              </a:spcBef>
            </a:pPr>
            <a:r>
              <a:rPr lang="en-US" sz="4200">
                <a:solidFill>
                  <a:srgbClr val="125B50"/>
                </a:solidFill>
                <a:latin typeface="Agrandir Wide Bold"/>
                <a:ea typeface="Agrandir Wide Bold"/>
                <a:cs typeface="Agrandir Wide Bold"/>
                <a:sym typeface="Agrandir Wide Bold"/>
              </a:rPr>
              <a:t>Calculate the total revenue generated from pizza sales.</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549093" y="4655820"/>
            <a:ext cx="9189815" cy="3507563"/>
          </a:xfrm>
          <a:custGeom>
            <a:avLst/>
            <a:gdLst/>
            <a:ahLst/>
            <a:cxnLst/>
            <a:rect r="r" b="b" t="t" l="l"/>
            <a:pathLst>
              <a:path h="3507563" w="9189815">
                <a:moveTo>
                  <a:pt x="0" y="0"/>
                </a:moveTo>
                <a:lnTo>
                  <a:pt x="9189814" y="0"/>
                </a:lnTo>
                <a:lnTo>
                  <a:pt x="9189814" y="3507563"/>
                </a:lnTo>
                <a:lnTo>
                  <a:pt x="0" y="3507563"/>
                </a:lnTo>
                <a:lnTo>
                  <a:pt x="0" y="0"/>
                </a:lnTo>
                <a:close/>
              </a:path>
            </a:pathLst>
          </a:custGeom>
          <a:blipFill>
            <a:blip r:embed="rId4"/>
            <a:stretch>
              <a:fillRect l="-45100" t="-98151" r="-179445" b="-280146"/>
            </a:stretch>
          </a:blipFill>
        </p:spPr>
      </p:sp>
      <p:sp>
        <p:nvSpPr>
          <p:cNvPr name="TextBox 5" id="5"/>
          <p:cNvSpPr txBox="true"/>
          <p:nvPr/>
        </p:nvSpPr>
        <p:spPr>
          <a:xfrm rot="0">
            <a:off x="4048646" y="828675"/>
            <a:ext cx="10190708" cy="836295"/>
          </a:xfrm>
          <a:prstGeom prst="rect">
            <a:avLst/>
          </a:prstGeom>
        </p:spPr>
        <p:txBody>
          <a:bodyPr anchor="t" rtlCol="false" tIns="0" lIns="0" bIns="0" rIns="0">
            <a:spAutoFit/>
          </a:bodyPr>
          <a:lstStyle/>
          <a:p>
            <a:pPr algn="just">
              <a:lnSpc>
                <a:spcPts val="5880"/>
              </a:lnSpc>
              <a:spcBef>
                <a:spcPct val="0"/>
              </a:spcBef>
            </a:pPr>
            <a:r>
              <a:rPr lang="en-US" sz="4200">
                <a:solidFill>
                  <a:srgbClr val="125B50"/>
                </a:solidFill>
                <a:latin typeface="Agrandir Wide Bold"/>
                <a:ea typeface="Agrandir Wide Bold"/>
                <a:cs typeface="Agrandir Wide Bold"/>
                <a:sym typeface="Agrandir Wide Bold"/>
              </a:rPr>
              <a:t>Identify the highest-priced pizza.</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816392" y="4811187"/>
            <a:ext cx="8984218" cy="3501541"/>
          </a:xfrm>
          <a:custGeom>
            <a:avLst/>
            <a:gdLst/>
            <a:ahLst/>
            <a:cxnLst/>
            <a:rect r="r" b="b" t="t" l="l"/>
            <a:pathLst>
              <a:path h="3501541" w="8984218">
                <a:moveTo>
                  <a:pt x="0" y="0"/>
                </a:moveTo>
                <a:lnTo>
                  <a:pt x="8984218" y="0"/>
                </a:lnTo>
                <a:lnTo>
                  <a:pt x="8984218" y="3501541"/>
                </a:lnTo>
                <a:lnTo>
                  <a:pt x="0" y="3501541"/>
                </a:lnTo>
                <a:lnTo>
                  <a:pt x="0" y="0"/>
                </a:lnTo>
                <a:close/>
              </a:path>
            </a:pathLst>
          </a:custGeom>
          <a:blipFill>
            <a:blip r:embed="rId4"/>
            <a:stretch>
              <a:fillRect l="-31323" t="-73126" r="-86704" b="-141544"/>
            </a:stretch>
          </a:blipFill>
        </p:spPr>
      </p:sp>
      <p:sp>
        <p:nvSpPr>
          <p:cNvPr name="TextBox 5" id="5"/>
          <p:cNvSpPr txBox="true"/>
          <p:nvPr/>
        </p:nvSpPr>
        <p:spPr>
          <a:xfrm rot="0">
            <a:off x="2264689" y="723847"/>
            <a:ext cx="14087624" cy="836295"/>
          </a:xfrm>
          <a:prstGeom prst="rect">
            <a:avLst/>
          </a:prstGeom>
        </p:spPr>
        <p:txBody>
          <a:bodyPr anchor="t" rtlCol="false" tIns="0" lIns="0" bIns="0" rIns="0">
            <a:spAutoFit/>
          </a:bodyPr>
          <a:lstStyle/>
          <a:p>
            <a:pPr algn="just">
              <a:lnSpc>
                <a:spcPts val="5880"/>
              </a:lnSpc>
              <a:spcBef>
                <a:spcPct val="0"/>
              </a:spcBef>
            </a:pPr>
            <a:r>
              <a:rPr lang="en-US" sz="4200">
                <a:solidFill>
                  <a:srgbClr val="125B50"/>
                </a:solidFill>
                <a:latin typeface="Agrandir Wide Bold"/>
                <a:ea typeface="Agrandir Wide Bold"/>
                <a:cs typeface="Agrandir Wide Bold"/>
                <a:sym typeface="Agrandir Wide Bold"/>
              </a:rPr>
              <a:t>Identify the most common pizza size ordered.</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963025" y="4490035"/>
            <a:ext cx="8361951" cy="3839135"/>
          </a:xfrm>
          <a:custGeom>
            <a:avLst/>
            <a:gdLst/>
            <a:ahLst/>
            <a:cxnLst/>
            <a:rect r="r" b="b" t="t" l="l"/>
            <a:pathLst>
              <a:path h="3839135" w="8361951">
                <a:moveTo>
                  <a:pt x="0" y="0"/>
                </a:moveTo>
                <a:lnTo>
                  <a:pt x="8361950" y="0"/>
                </a:lnTo>
                <a:lnTo>
                  <a:pt x="8361950" y="3839134"/>
                </a:lnTo>
                <a:lnTo>
                  <a:pt x="0" y="3839134"/>
                </a:lnTo>
                <a:lnTo>
                  <a:pt x="0" y="0"/>
                </a:lnTo>
                <a:close/>
              </a:path>
            </a:pathLst>
          </a:custGeom>
          <a:blipFill>
            <a:blip r:embed="rId4"/>
            <a:stretch>
              <a:fillRect l="-37786" t="-72706" r="-129605" b="-154895"/>
            </a:stretch>
          </a:blipFill>
        </p:spPr>
      </p:sp>
      <p:sp>
        <p:nvSpPr>
          <p:cNvPr name="TextBox 5" id="5"/>
          <p:cNvSpPr txBox="true"/>
          <p:nvPr/>
        </p:nvSpPr>
        <p:spPr>
          <a:xfrm rot="0">
            <a:off x="1094412" y="715557"/>
            <a:ext cx="16099176"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List the top 5 most ordered pizza types along with their quantities.</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25" r="0" b="-225364"/>
            </a:stretch>
          </a:blipFill>
        </p:spPr>
      </p:sp>
      <p:sp>
        <p:nvSpPr>
          <p:cNvPr name="Freeform 3" id="3"/>
          <p:cNvSpPr/>
          <p:nvPr/>
        </p:nvSpPr>
        <p:spPr>
          <a:xfrm flipH="false" flipV="false" rot="0">
            <a:off x="3409087" y="2294802"/>
            <a:ext cx="11469826" cy="8229600"/>
          </a:xfrm>
          <a:custGeom>
            <a:avLst/>
            <a:gdLst/>
            <a:ahLst/>
            <a:cxnLst/>
            <a:rect r="r" b="b" t="t" l="l"/>
            <a:pathLst>
              <a:path h="8229600" w="11469826">
                <a:moveTo>
                  <a:pt x="0" y="0"/>
                </a:moveTo>
                <a:lnTo>
                  <a:pt x="11469826" y="0"/>
                </a:lnTo>
                <a:lnTo>
                  <a:pt x="1146982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215557" y="4098402"/>
            <a:ext cx="10185888" cy="4622400"/>
          </a:xfrm>
          <a:custGeom>
            <a:avLst/>
            <a:gdLst/>
            <a:ahLst/>
            <a:cxnLst/>
            <a:rect r="r" b="b" t="t" l="l"/>
            <a:pathLst>
              <a:path h="4622400" w="10185888">
                <a:moveTo>
                  <a:pt x="0" y="0"/>
                </a:moveTo>
                <a:lnTo>
                  <a:pt x="10185887" y="0"/>
                </a:lnTo>
                <a:lnTo>
                  <a:pt x="10185887" y="4622400"/>
                </a:lnTo>
                <a:lnTo>
                  <a:pt x="0" y="4622400"/>
                </a:lnTo>
                <a:lnTo>
                  <a:pt x="0" y="0"/>
                </a:lnTo>
                <a:close/>
              </a:path>
            </a:pathLst>
          </a:custGeom>
          <a:blipFill>
            <a:blip r:embed="rId4"/>
            <a:stretch>
              <a:fillRect l="-33196" t="-66557" r="-97865" b="-119848"/>
            </a:stretch>
          </a:blipFill>
        </p:spPr>
      </p:sp>
      <p:sp>
        <p:nvSpPr>
          <p:cNvPr name="TextBox 5" id="5"/>
          <p:cNvSpPr txBox="true"/>
          <p:nvPr/>
        </p:nvSpPr>
        <p:spPr>
          <a:xfrm rot="0">
            <a:off x="2188824" y="670507"/>
            <a:ext cx="14239354" cy="1579245"/>
          </a:xfrm>
          <a:prstGeom prst="rect">
            <a:avLst/>
          </a:prstGeom>
        </p:spPr>
        <p:txBody>
          <a:bodyPr anchor="t" rtlCol="false" tIns="0" lIns="0" bIns="0" rIns="0">
            <a:spAutoFit/>
          </a:bodyPr>
          <a:lstStyle/>
          <a:p>
            <a:pPr algn="ctr">
              <a:lnSpc>
                <a:spcPts val="5880"/>
              </a:lnSpc>
              <a:spcBef>
                <a:spcPct val="0"/>
              </a:spcBef>
            </a:pPr>
            <a:r>
              <a:rPr lang="en-US" sz="4200">
                <a:solidFill>
                  <a:srgbClr val="125B50"/>
                </a:solidFill>
                <a:latin typeface="Agrandir Wide Bold"/>
                <a:ea typeface="Agrandir Wide Bold"/>
                <a:cs typeface="Agrandir Wide Bold"/>
                <a:sym typeface="Agrandir Wide Bold"/>
              </a:rPr>
              <a:t>Join the necessary tables to find the total quantity of each pizza category ordered.</a:t>
            </a:r>
          </a:p>
        </p:txBody>
      </p:sp>
      <p:sp>
        <p:nvSpPr>
          <p:cNvPr name="Freeform 6" id="6"/>
          <p:cNvSpPr/>
          <p:nvPr/>
        </p:nvSpPr>
        <p:spPr>
          <a:xfrm flipH="false" flipV="false" rot="0">
            <a:off x="16226025" y="-352392"/>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024326" y="9110084"/>
            <a:ext cx="2445965" cy="1632126"/>
          </a:xfrm>
          <a:custGeom>
            <a:avLst/>
            <a:gdLst/>
            <a:ahLst/>
            <a:cxnLst/>
            <a:rect r="r" b="b" t="t" l="l"/>
            <a:pathLst>
              <a:path h="1632126" w="2445965">
                <a:moveTo>
                  <a:pt x="0" y="0"/>
                </a:moveTo>
                <a:lnTo>
                  <a:pt x="2445966" y="0"/>
                </a:lnTo>
                <a:lnTo>
                  <a:pt x="2445966"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435061">
            <a:off x="-574508" y="-337438"/>
            <a:ext cx="2445965" cy="1632126"/>
          </a:xfrm>
          <a:custGeom>
            <a:avLst/>
            <a:gdLst/>
            <a:ahLst/>
            <a:cxnLst/>
            <a:rect r="r" b="b" t="t" l="l"/>
            <a:pathLst>
              <a:path h="1632126" w="2445965">
                <a:moveTo>
                  <a:pt x="0" y="0"/>
                </a:moveTo>
                <a:lnTo>
                  <a:pt x="2445965" y="0"/>
                </a:lnTo>
                <a:lnTo>
                  <a:pt x="2445965" y="1632126"/>
                </a:lnTo>
                <a:lnTo>
                  <a:pt x="0" y="1632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DAGMQoCIng4</dc:identifier>
  <dcterms:modified xsi:type="dcterms:W3CDTF">2011-08-01T06:04:30Z</dcterms:modified>
  <cp:revision>1</cp:revision>
  <dc:title>Green Gradient Monotone Minimalist Presentation Template</dc:title>
</cp:coreProperties>
</file>